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23"/>
  </p:notesMasterIdLst>
  <p:sldIdLst>
    <p:sldId id="256" r:id="rId2"/>
    <p:sldId id="258" r:id="rId3"/>
    <p:sldId id="360" r:id="rId4"/>
    <p:sldId id="341" r:id="rId5"/>
    <p:sldId id="342" r:id="rId6"/>
    <p:sldId id="359" r:id="rId7"/>
    <p:sldId id="366" r:id="rId8"/>
    <p:sldId id="343" r:id="rId9"/>
    <p:sldId id="376" r:id="rId10"/>
    <p:sldId id="271" r:id="rId11"/>
    <p:sldId id="367" r:id="rId12"/>
    <p:sldId id="370" r:id="rId13"/>
    <p:sldId id="368" r:id="rId14"/>
    <p:sldId id="369" r:id="rId15"/>
    <p:sldId id="371" r:id="rId16"/>
    <p:sldId id="365" r:id="rId17"/>
    <p:sldId id="373" r:id="rId18"/>
    <p:sldId id="361" r:id="rId19"/>
    <p:sldId id="374" r:id="rId20"/>
    <p:sldId id="375" r:id="rId21"/>
    <p:sldId id="364" r:id="rId22"/>
  </p:sldIdLst>
  <p:sldSz cx="9144000" cy="5143500" type="screen16x9"/>
  <p:notesSz cx="6858000" cy="9144000"/>
  <p:embeddedFontLst>
    <p:embeddedFont>
      <p:font typeface="Nanum Gothic" panose="020B0604020202020204" charset="-127"/>
      <p:regular r:id="rId24"/>
      <p:bold r:id="rId25"/>
    </p:embeddedFont>
    <p:embeddedFont>
      <p:font typeface="Abhaya Libre" panose="020B0604020202020204" charset="0"/>
      <p:regular r:id="rId26"/>
      <p:bold r:id="rId27"/>
    </p:embeddedFont>
    <p:embeddedFont>
      <p:font typeface="Raleway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BE03CC-A582-4294-90A4-1E2D5D775AA5}">
  <a:tblStyle styleId="{FFBE03CC-A582-4294-90A4-1E2D5D775A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397" autoAdjust="0"/>
  </p:normalViewPr>
  <p:slideViewPr>
    <p:cSldViewPr snapToGrid="0">
      <p:cViewPr>
        <p:scale>
          <a:sx n="90" d="100"/>
          <a:sy n="90" d="100"/>
        </p:scale>
        <p:origin x="816" y="-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e08f917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e08f917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Login, Registo e Sessão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Perfil, desde nome, password, foto, </a:t>
            </a:r>
            <a:r>
              <a:rPr lang="pt-PT" dirty="0" err="1"/>
              <a:t>etc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993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Códigos de acesso para reserva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Check-out de códigos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807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Reclamações com dados e fotos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Avaliações de estadias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175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Pedidos de objetos e alimentação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Reservas de mesa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61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Serviços de hotel, customizáveis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Informações do hotel e da região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8230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4424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153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0059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Melhorar comunicação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Acesso a serviços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Gerir recursos e reservas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Todos os objetivos foram concluídos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8110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61e6517f4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61e6517f4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Possível expansão para iOS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Partilha de avaliações (TripAdvisor)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Servidor de Emails (para partilha de códigos, alterações de palava-passe…)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Serviço de pagamentos para os pedidos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8946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792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8444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 i="0" dirty="0">
                <a:solidFill>
                  <a:srgbClr val="343541"/>
                </a:solidFill>
                <a:effectLst/>
                <a:latin typeface="Söhne"/>
              </a:rPr>
              <a:t>Com a crescimento das redes sociais, é comum que os clientes insatisfeitos com o serviço de um hotel optem por expressar publicamente as suas queixas nessas plataformas online.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 i="0" dirty="0">
                <a:solidFill>
                  <a:srgbClr val="343541"/>
                </a:solidFill>
                <a:effectLst/>
                <a:latin typeface="Söhne"/>
              </a:rPr>
              <a:t>Isto pode levar a um prejuízo da reputação dos hotéis, influenciando negativamente a decisão dos potenciais hospedes.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Neste contexto, os hotéis estão a adotar uma postura cada vez mais vigilante com o objetivo é evitar a ocorrência destas experiências negativas.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424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objetivo principal desta aplicação é melhorar os serviços oferecidos pelo hotel.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Facilitar e simplificar a comunicação entre cliente – hotel.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Oferecer uma melhor experiencia durante a estadia de hospedes.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Resolver as necessidades que possam vir a surgir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1598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0882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Usamos metodologia Scrum (</a:t>
            </a:r>
            <a:r>
              <a:rPr lang="pt-PT" dirty="0" err="1"/>
              <a:t>agil</a:t>
            </a:r>
            <a:r>
              <a:rPr lang="pt-PT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Controlo e divisão de tarefas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Definição de trabalho semanal</a:t>
            </a:r>
          </a:p>
        </p:txBody>
      </p:sp>
    </p:spTree>
    <p:extLst>
      <p:ext uri="{BB962C8B-B14F-4D97-AF65-F5344CB8AC3E}">
        <p14:creationId xmlns:p14="http://schemas.microsoft.com/office/powerpoint/2010/main" val="593114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Modelo cliente-servidor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API para comunicação em Laravel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Aplicação móvel android java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Aplicação web em </a:t>
            </a:r>
            <a:r>
              <a:rPr lang="pt-PT" dirty="0" err="1"/>
              <a:t>vue</a:t>
            </a:r>
            <a:r>
              <a:rPr lang="pt-PT" dirty="0"/>
              <a:t> </a:t>
            </a:r>
            <a:r>
              <a:rPr lang="pt-PT" dirty="0" err="1"/>
              <a:t>javascript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7748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375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55750" y="3784050"/>
            <a:ext cx="4173600" cy="42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3446700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48196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2"/>
          </p:nvPr>
        </p:nvSpPr>
        <p:spPr>
          <a:xfrm>
            <a:off x="48196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title" hasCustomPrompt="1"/>
          </p:nvPr>
        </p:nvSpPr>
        <p:spPr>
          <a:xfrm>
            <a:off x="52760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3"/>
          </p:nvPr>
        </p:nvSpPr>
        <p:spPr>
          <a:xfrm>
            <a:off x="68694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4"/>
          </p:nvPr>
        </p:nvSpPr>
        <p:spPr>
          <a:xfrm>
            <a:off x="68694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title" idx="5" hasCustomPrompt="1"/>
          </p:nvPr>
        </p:nvSpPr>
        <p:spPr>
          <a:xfrm>
            <a:off x="73258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6"/>
          </p:nvPr>
        </p:nvSpPr>
        <p:spPr>
          <a:xfrm>
            <a:off x="7200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7"/>
          </p:nvPr>
        </p:nvSpPr>
        <p:spPr>
          <a:xfrm>
            <a:off x="7200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 idx="8" hasCustomPrompt="1"/>
          </p:nvPr>
        </p:nvSpPr>
        <p:spPr>
          <a:xfrm>
            <a:off x="11764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9"/>
          </p:nvPr>
        </p:nvSpPr>
        <p:spPr>
          <a:xfrm>
            <a:off x="27698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3"/>
          </p:nvPr>
        </p:nvSpPr>
        <p:spPr>
          <a:xfrm>
            <a:off x="27698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 idx="14" hasCustomPrompt="1"/>
          </p:nvPr>
        </p:nvSpPr>
        <p:spPr>
          <a:xfrm>
            <a:off x="32262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15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5619475" y="3233575"/>
            <a:ext cx="28095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2211125" y="4147973"/>
            <a:ext cx="6217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2" hasCustomPrompt="1"/>
          </p:nvPr>
        </p:nvSpPr>
        <p:spPr>
          <a:xfrm>
            <a:off x="4012975" y="3233550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123" name="Google Shape;123;p22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22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22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23">
    <p:bg>
      <p:bgPr>
        <a:solidFill>
          <a:schemeClr val="lt1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49"/>
          <p:cNvCxnSpPr/>
          <p:nvPr/>
        </p:nvCxnSpPr>
        <p:spPr>
          <a:xfrm rot="10800000">
            <a:off x="713175" y="269100"/>
            <a:ext cx="77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9"/>
          <p:cNvCxnSpPr/>
          <p:nvPr/>
        </p:nvCxnSpPr>
        <p:spPr>
          <a:xfrm>
            <a:off x="713175" y="4874250"/>
            <a:ext cx="772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9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6" r:id="rId4"/>
    <p:sldLayoutId id="2147483668" r:id="rId5"/>
    <p:sldLayoutId id="2147483694" r:id="rId6"/>
    <p:sldLayoutId id="214748369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>
            <a:spLocks noGrp="1"/>
          </p:cNvSpPr>
          <p:nvPr>
            <p:ph type="subTitle" idx="1"/>
          </p:nvPr>
        </p:nvSpPr>
        <p:spPr>
          <a:xfrm>
            <a:off x="820783" y="3883867"/>
            <a:ext cx="2148793" cy="59135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Estudantes: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Diogo Mendes - 2191181</a:t>
            </a:r>
            <a:b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Tomás</a:t>
            </a:r>
            <a:r>
              <a:rPr lang="e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Neves - 2201747</a:t>
            </a:r>
          </a:p>
        </p:txBody>
      </p:sp>
      <p:sp>
        <p:nvSpPr>
          <p:cNvPr id="368" name="Google Shape;368;p54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HAPPYGUEST</a:t>
            </a:r>
            <a:br>
              <a:rPr lang="en" sz="8200" dirty="0">
                <a:solidFill>
                  <a:schemeClr val="dk2"/>
                </a:solidFill>
              </a:rPr>
            </a:br>
            <a:endParaRPr sz="2250" dirty="0">
              <a:solidFill>
                <a:schemeClr val="dk2"/>
              </a:solidFill>
            </a:endParaRPr>
          </a:p>
        </p:txBody>
      </p:sp>
      <p:sp>
        <p:nvSpPr>
          <p:cNvPr id="369" name="Google Shape;369;p54"/>
          <p:cNvSpPr txBox="1">
            <a:spLocks noGrp="1"/>
          </p:cNvSpPr>
          <p:nvPr>
            <p:ph type="ctrTitle"/>
          </p:nvPr>
        </p:nvSpPr>
        <p:spPr>
          <a:xfrm>
            <a:off x="3534641" y="2744625"/>
            <a:ext cx="2074718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chemeClr val="dk2"/>
                </a:solidFill>
              </a:rPr>
              <a:t>UC - </a:t>
            </a:r>
            <a:r>
              <a:rPr lang="en" sz="1600" b="0" u="sng" dirty="0">
                <a:solidFill>
                  <a:schemeClr val="dk2"/>
                </a:solidFill>
              </a:rPr>
              <a:t>Projeto Informático</a:t>
            </a:r>
            <a:endParaRPr sz="1600" b="0" u="sng" dirty="0">
              <a:solidFill>
                <a:schemeClr val="dk2"/>
              </a:solidFill>
            </a:endParaRPr>
          </a:p>
        </p:txBody>
      </p:sp>
      <p:sp>
        <p:nvSpPr>
          <p:cNvPr id="2" name="Google Shape;367;p54">
            <a:extLst>
              <a:ext uri="{FF2B5EF4-FFF2-40B4-BE49-F238E27FC236}">
                <a16:creationId xmlns:a16="http://schemas.microsoft.com/office/drawing/2014/main" id="{4BC4C4B8-A313-5CA8-8C0F-9ED81E4E4177}"/>
              </a:ext>
            </a:extLst>
          </p:cNvPr>
          <p:cNvSpPr txBox="1">
            <a:spLocks/>
          </p:cNvSpPr>
          <p:nvPr/>
        </p:nvSpPr>
        <p:spPr>
          <a:xfrm>
            <a:off x="6174424" y="3885409"/>
            <a:ext cx="2148793" cy="59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1600" b="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pt-PT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Orientadoras:</a:t>
            </a:r>
          </a:p>
          <a:p>
            <a:pPr marL="0" indent="0"/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Professora  Ângela Pereira</a:t>
            </a:r>
            <a:b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Professora Maria Esteves</a:t>
            </a:r>
            <a:endParaRPr lang="en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CF32A043-6419-9D43-5713-FDF45B7DC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96470" y="0"/>
            <a:ext cx="2248157" cy="6273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69;p54">
            <a:extLst>
              <a:ext uri="{FF2B5EF4-FFF2-40B4-BE49-F238E27FC236}">
                <a16:creationId xmlns:a16="http://schemas.microsoft.com/office/drawing/2014/main" id="{D2F64134-A101-842F-8271-223F73CA1986}"/>
              </a:ext>
            </a:extLst>
          </p:cNvPr>
          <p:cNvSpPr txBox="1">
            <a:spLocks/>
          </p:cNvSpPr>
          <p:nvPr/>
        </p:nvSpPr>
        <p:spPr>
          <a:xfrm>
            <a:off x="61090" y="176579"/>
            <a:ext cx="3121881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1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pt-PT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Licenciatura Engenharia Informática</a:t>
            </a:r>
          </a:p>
        </p:txBody>
      </p:sp>
      <p:sp>
        <p:nvSpPr>
          <p:cNvPr id="9" name="Google Shape;369;p54">
            <a:extLst>
              <a:ext uri="{FF2B5EF4-FFF2-40B4-BE49-F238E27FC236}">
                <a16:creationId xmlns:a16="http://schemas.microsoft.com/office/drawing/2014/main" id="{FEE7D03A-8AF2-6319-D62D-3625D47D9942}"/>
              </a:ext>
            </a:extLst>
          </p:cNvPr>
          <p:cNvSpPr txBox="1">
            <a:spLocks/>
          </p:cNvSpPr>
          <p:nvPr/>
        </p:nvSpPr>
        <p:spPr>
          <a:xfrm>
            <a:off x="3534641" y="2994803"/>
            <a:ext cx="2074718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1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pt-PT" sz="1600" b="0" i="1" dirty="0"/>
              <a:t>2022/2023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985070" y="3660293"/>
            <a:ext cx="4445704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Funcionalidades e Testes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2506161" y="3812721"/>
            <a:ext cx="1606500" cy="7619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10</a:t>
            </a:fld>
            <a:endParaRPr lang="pt-PT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4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11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Autenticação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Perfil de Utilizador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D9125C4B-4FD1-60E8-AAD5-0AF0B4CC26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6"/>
          <a:stretch/>
        </p:blipFill>
        <p:spPr>
          <a:xfrm>
            <a:off x="4206325" y="620801"/>
            <a:ext cx="1659892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522B707-00FB-83E5-5AB0-D2AD0882E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880" y="1282550"/>
            <a:ext cx="160419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58589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12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Códigos de Acesso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Check-Out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111B51E-01FE-C546-6DBB-334816239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614066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FCAD944-24D0-F314-E948-3CEC43C03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880" y="1279126"/>
            <a:ext cx="160419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54408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13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Reclamações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Avaliações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07EAF16-D0DC-FBA0-FE85-B26B29F24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594222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2410C0F-8671-E301-B08D-171BA929C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016" y="1243537"/>
            <a:ext cx="1608059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65963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14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Pedidos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42D0BBE-0A7B-A86E-3DD6-CC520F19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60228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EFEF696-2D07-BB3B-E6E9-975FD39E7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782" y="1243537"/>
            <a:ext cx="1596293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16009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4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15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Serviços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Informações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CBA89EF-3BC5-1CD2-8226-5C4258276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610086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37EC5ED-D36E-1DB3-2437-01767965B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880" y="1243537"/>
            <a:ext cx="160419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15088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3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3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43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16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055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Testes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0" y="4720361"/>
            <a:ext cx="53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17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355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774558" y="3660293"/>
            <a:ext cx="4656215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Conclusão e Trabalho Futuro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2407375" y="3660293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43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18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041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Conclusão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aplicação visa melhorar a comunicação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cliente-hotel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tornando o acesso a serviços e informações mais simples e eficiente. Além disso, ajuda o hotel a gerir recursos de forma mais eficaz.</a:t>
            </a: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Todos os nossos objetivos propostos foram concluídos, ao nosso ver, com sucesso.</a:t>
            </a: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0" y="4720361"/>
            <a:ext cx="53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19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21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6"/>
          <p:cNvSpPr txBox="1">
            <a:spLocks noGrp="1"/>
          </p:cNvSpPr>
          <p:nvPr>
            <p:ph type="title" idx="8"/>
          </p:nvPr>
        </p:nvSpPr>
        <p:spPr>
          <a:xfrm>
            <a:off x="11764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·01·</a:t>
            </a:r>
            <a:endParaRPr dirty="0"/>
          </a:p>
        </p:txBody>
      </p:sp>
      <p:sp>
        <p:nvSpPr>
          <p:cNvPr id="393" name="Google Shape;393;p56"/>
          <p:cNvSpPr txBox="1">
            <a:spLocks noGrp="1"/>
          </p:cNvSpPr>
          <p:nvPr>
            <p:ph type="title" idx="15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Sumário</a:t>
            </a:r>
            <a:endParaRPr dirty="0"/>
          </a:p>
        </p:txBody>
      </p:sp>
      <p:sp>
        <p:nvSpPr>
          <p:cNvPr id="394" name="Google Shape;394;p56"/>
          <p:cNvSpPr txBox="1">
            <a:spLocks noGrp="1"/>
          </p:cNvSpPr>
          <p:nvPr>
            <p:ph type="subTitle" idx="1"/>
          </p:nvPr>
        </p:nvSpPr>
        <p:spPr>
          <a:xfrm>
            <a:off x="4714332" y="2397440"/>
            <a:ext cx="1755329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 e Testes</a:t>
            </a:r>
          </a:p>
        </p:txBody>
      </p:sp>
      <p:sp>
        <p:nvSpPr>
          <p:cNvPr id="395" name="Google Shape;395;p56"/>
          <p:cNvSpPr txBox="1">
            <a:spLocks noGrp="1"/>
          </p:cNvSpPr>
          <p:nvPr>
            <p:ph type="subTitle" idx="2"/>
          </p:nvPr>
        </p:nvSpPr>
        <p:spPr>
          <a:xfrm>
            <a:off x="4814696" y="3253345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Funcionalidades construidas ao longo do projeto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6" name="Google Shape;396;p56"/>
          <p:cNvSpPr txBox="1">
            <a:spLocks noGrp="1"/>
          </p:cNvSpPr>
          <p:nvPr>
            <p:ph type="title"/>
          </p:nvPr>
        </p:nvSpPr>
        <p:spPr>
          <a:xfrm>
            <a:off x="52760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·03·</a:t>
            </a:r>
            <a:endParaRPr dirty="0"/>
          </a:p>
        </p:txBody>
      </p:sp>
      <p:sp>
        <p:nvSpPr>
          <p:cNvPr id="397" name="Google Shape;397;p56"/>
          <p:cNvSpPr txBox="1">
            <a:spLocks noGrp="1"/>
          </p:cNvSpPr>
          <p:nvPr>
            <p:ph type="subTitle" idx="3"/>
          </p:nvPr>
        </p:nvSpPr>
        <p:spPr>
          <a:xfrm>
            <a:off x="6738342" y="2397440"/>
            <a:ext cx="1806906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Conclusão e Trabalho Futuro</a:t>
            </a:r>
            <a:endParaRPr dirty="0"/>
          </a:p>
        </p:txBody>
      </p:sp>
      <p:sp>
        <p:nvSpPr>
          <p:cNvPr id="398" name="Google Shape;398;p56"/>
          <p:cNvSpPr txBox="1">
            <a:spLocks noGrp="1"/>
          </p:cNvSpPr>
          <p:nvPr>
            <p:ph type="subTitle" idx="4"/>
          </p:nvPr>
        </p:nvSpPr>
        <p:spPr>
          <a:xfrm>
            <a:off x="6864495" y="3253345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Conclusão do projeto e trabalho futuro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" name="Google Shape;399;p56"/>
          <p:cNvSpPr txBox="1">
            <a:spLocks noGrp="1"/>
          </p:cNvSpPr>
          <p:nvPr>
            <p:ph type="title" idx="5"/>
          </p:nvPr>
        </p:nvSpPr>
        <p:spPr>
          <a:xfrm>
            <a:off x="7334789" y="1945906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·04·</a:t>
            </a:r>
            <a:endParaRPr dirty="0"/>
          </a:p>
        </p:txBody>
      </p:sp>
      <p:sp>
        <p:nvSpPr>
          <p:cNvPr id="400" name="Google Shape;400;p56"/>
          <p:cNvSpPr txBox="1">
            <a:spLocks noGrp="1"/>
          </p:cNvSpPr>
          <p:nvPr>
            <p:ph type="subTitle" idx="6"/>
          </p:nvPr>
        </p:nvSpPr>
        <p:spPr>
          <a:xfrm>
            <a:off x="500546" y="2352254"/>
            <a:ext cx="1854733" cy="6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Enquadramento e Objetivos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sp>
        <p:nvSpPr>
          <p:cNvPr id="402" name="Google Shape;402;p56"/>
          <p:cNvSpPr txBox="1">
            <a:spLocks noGrp="1"/>
          </p:cNvSpPr>
          <p:nvPr>
            <p:ph type="subTitle" idx="9"/>
          </p:nvPr>
        </p:nvSpPr>
        <p:spPr>
          <a:xfrm>
            <a:off x="2774515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Metodologia e Arquitetura </a:t>
            </a:r>
          </a:p>
        </p:txBody>
      </p:sp>
      <p:sp>
        <p:nvSpPr>
          <p:cNvPr id="403" name="Google Shape;403;p56"/>
          <p:cNvSpPr txBox="1">
            <a:spLocks noGrp="1"/>
          </p:cNvSpPr>
          <p:nvPr>
            <p:ph type="subTitle" idx="13"/>
          </p:nvPr>
        </p:nvSpPr>
        <p:spPr>
          <a:xfrm>
            <a:off x="2765105" y="3253345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Visão geral da arquitetura do projeto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4" name="Google Shape;404;p56"/>
          <p:cNvSpPr txBox="1">
            <a:spLocks noGrp="1"/>
          </p:cNvSpPr>
          <p:nvPr>
            <p:ph type="title" idx="14"/>
          </p:nvPr>
        </p:nvSpPr>
        <p:spPr>
          <a:xfrm>
            <a:off x="32262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·02·</a:t>
            </a:r>
            <a:endParaRPr/>
          </a:p>
        </p:txBody>
      </p:sp>
      <p:cxnSp>
        <p:nvCxnSpPr>
          <p:cNvPr id="406" name="Google Shape;406;p56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Google Shape;407;p56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408" name="Google Shape;408;p56"/>
          <p:cNvCxnSpPr>
            <a:stCxn id="407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56"/>
          <p:cNvCxnSpPr/>
          <p:nvPr/>
        </p:nvCxnSpPr>
        <p:spPr>
          <a:xfrm>
            <a:off x="2522210" y="1637875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56"/>
          <p:cNvCxnSpPr/>
          <p:nvPr/>
        </p:nvCxnSpPr>
        <p:spPr>
          <a:xfrm>
            <a:off x="4572010" y="1637875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56"/>
          <p:cNvCxnSpPr/>
          <p:nvPr/>
        </p:nvCxnSpPr>
        <p:spPr>
          <a:xfrm>
            <a:off x="6621810" y="1637875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6">
            <a:hlinkClick r:id="rId3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6">
            <a:hlinkClick r:id="rId3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6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6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35407C8-3ADD-3660-384B-95A249C815A2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/>
              <a:t>2</a:t>
            </a:fld>
            <a:endParaRPr lang="pt-PT" dirty="0"/>
          </a:p>
        </p:txBody>
      </p:sp>
      <p:sp>
        <p:nvSpPr>
          <p:cNvPr id="37" name="Google Shape;398;p56">
            <a:extLst>
              <a:ext uri="{FF2B5EF4-FFF2-40B4-BE49-F238E27FC236}">
                <a16:creationId xmlns:a16="http://schemas.microsoft.com/office/drawing/2014/main" id="{8E3D484E-D924-2DB7-373B-399386587DCF}"/>
              </a:ext>
            </a:extLst>
          </p:cNvPr>
          <p:cNvSpPr txBox="1">
            <a:spLocks/>
          </p:cNvSpPr>
          <p:nvPr/>
        </p:nvSpPr>
        <p:spPr>
          <a:xfrm>
            <a:off x="481827" y="3253345"/>
            <a:ext cx="1854732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Contexto do projeto e formulação dos nossos objetivos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Imagem 39" descr="Uma imagem com símbolo, design&#10;&#10;Descrição gerada automaticamente">
            <a:extLst>
              <a:ext uri="{FF2B5EF4-FFF2-40B4-BE49-F238E27FC236}">
                <a16:creationId xmlns:a16="http://schemas.microsoft.com/office/drawing/2014/main" id="{BAA9E7F1-B8F7-AA87-C8AE-6593EBD6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792" y="129166"/>
            <a:ext cx="1053791" cy="7903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Trabalho Futuro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Expansão para 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Partilha de Avaliações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Servidor de 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Serviço de Pagamentos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0" y="4720361"/>
            <a:ext cx="53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20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531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139725" y="2557672"/>
            <a:ext cx="2864545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Obrigado</a:t>
            </a:r>
            <a:r>
              <a:rPr lang="en" dirty="0">
                <a:solidFill>
                  <a:srgbClr val="000000"/>
                </a:solidFill>
              </a:rPr>
              <a:t>!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0" y="4720361"/>
            <a:ext cx="5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21</a:t>
            </a:fld>
            <a:endParaRPr lang="pt-PT" dirty="0">
              <a:solidFill>
                <a:schemeClr val="bg2"/>
              </a:solidFill>
            </a:endParaRPr>
          </a:p>
        </p:txBody>
      </p:sp>
      <p:pic>
        <p:nvPicPr>
          <p:cNvPr id="2" name="Imagem 1" descr="Uma imagem com símbolo, design&#10;&#10;Descrição gerada automaticamente">
            <a:extLst>
              <a:ext uri="{FF2B5EF4-FFF2-40B4-BE49-F238E27FC236}">
                <a16:creationId xmlns:a16="http://schemas.microsoft.com/office/drawing/2014/main" id="{FCF9AE78-A5BE-6430-32FE-7325CA8F3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665" y="947037"/>
            <a:ext cx="2070664" cy="155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599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985070" y="3135086"/>
            <a:ext cx="4445704" cy="143960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Enquadramento</a:t>
            </a:r>
            <a:r>
              <a:rPr lang="pt-PT" dirty="0"/>
              <a:t> </a:t>
            </a: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Objetivos</a:t>
            </a: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2498271" y="3780089"/>
            <a:ext cx="1486799" cy="79460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3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204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pessoa, vestuário, Cara humana, segurar&#10;&#10;Descrição gerada automaticamente">
            <a:extLst>
              <a:ext uri="{FF2B5EF4-FFF2-40B4-BE49-F238E27FC236}">
                <a16:creationId xmlns:a16="http://schemas.microsoft.com/office/drawing/2014/main" id="{B9228405-E40D-ECB5-A62C-0B709B77E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3" r="26610"/>
          <a:stretch/>
        </p:blipFill>
        <p:spPr>
          <a:xfrm>
            <a:off x="4571999" y="0"/>
            <a:ext cx="4572001" cy="5143500"/>
          </a:xfrm>
          <a:prstGeom prst="rect">
            <a:avLst/>
          </a:prstGeom>
        </p:spPr>
      </p:pic>
      <p:sp>
        <p:nvSpPr>
          <p:cNvPr id="6" name="Google Shape;547;p62">
            <a:extLst>
              <a:ext uri="{FF2B5EF4-FFF2-40B4-BE49-F238E27FC236}">
                <a16:creationId xmlns:a16="http://schemas.microsoft.com/office/drawing/2014/main" id="{C09B5840-F3D5-CF81-228C-9CF6D187F692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Enquadramento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3543656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Impacto das redes sociais na indústria hoteleira.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Clientes insatisfeitos expressando queixas publicamente.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Prejuízo potencial à reputação de hotéis.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Desafio significativo para a indústria hoteleira.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Importância da imagem e reputação para o sucesso dos estabelecimentos</a:t>
            </a:r>
            <a:r>
              <a:rPr lang="pt-PT" dirty="0"/>
              <a:t>.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62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2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62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2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BEE101C-99F2-F1B8-9805-1D60B80EAC71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4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329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7 dicas de gestão hoteleira para impulsionar o seu negócio">
            <a:extLst>
              <a:ext uri="{FF2B5EF4-FFF2-40B4-BE49-F238E27FC236}">
                <a16:creationId xmlns:a16="http://schemas.microsoft.com/office/drawing/2014/main" id="{5956FB84-82E7-C866-9B48-671D3BA0F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4" r="14734"/>
          <a:stretch/>
        </p:blipFill>
        <p:spPr bwMode="auto">
          <a:xfrm>
            <a:off x="4571999" y="-8712"/>
            <a:ext cx="4572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47;p62">
            <a:extLst>
              <a:ext uri="{FF2B5EF4-FFF2-40B4-BE49-F238E27FC236}">
                <a16:creationId xmlns:a16="http://schemas.microsoft.com/office/drawing/2014/main" id="{215128C3-38D9-AB9D-205F-1A5CBF09E142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Objetivos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9999" y="1282550"/>
            <a:ext cx="3533023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Aprimorar serviços e comunicação em hotéis.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Facilidade e eficácia na aplicação.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Experiência melhor para hóspedes e gestão interna otimizada.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Hóspedes expressam necessidades, hotéis resolvem problemas.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Garantir estadias mais agradáveis para todos.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62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2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62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2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5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191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4784272" y="3660293"/>
            <a:ext cx="3646502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Metodologia e Arquitetura </a:t>
            </a: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3120620" y="3763735"/>
            <a:ext cx="1606500" cy="8109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6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729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Metodologia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este projeto, decidimos adotar os princípios da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</a:t>
            </a:r>
            <a:r>
              <a:rPr lang="pt-P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Scrum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uma abordagem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ágil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pois permitiu-nos um melhor controlo da distribuição de tarefas, otimização do tempo e uma integração eficiente dos testes.</a:t>
            </a:r>
          </a:p>
          <a:p>
            <a:pPr marL="285750" indent="-28575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7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m 6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158D2EC7-762D-1C7A-112F-18C10AF319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" t="782" r="2362" b="47357"/>
          <a:stretch/>
        </p:blipFill>
        <p:spPr bwMode="auto">
          <a:xfrm>
            <a:off x="2018056" y="2500037"/>
            <a:ext cx="5106035" cy="1486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547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estrutura lógica do sistema baseia-se no modelo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cliente-servidor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onde os clientes solicitam serviços ao servidor, que disponibiliza os recursos necessários.</a:t>
            </a: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 HappyGuest:</a:t>
            </a: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(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Comunicação entre Aplicações</a:t>
            </a: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Aplicação móvel (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Vue.js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8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E2B2C0-A849-6C28-FEF6-16D9BDD8E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0"/>
          <a:stretch/>
        </p:blipFill>
        <p:spPr bwMode="auto">
          <a:xfrm>
            <a:off x="1584986" y="3111720"/>
            <a:ext cx="5972175" cy="13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30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Após o levantamento de requisitos, chegamos ao seguinte modelo de entidade e relacionamento.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9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254192"/>
      </p:ext>
    </p:extLst>
  </p:cSld>
  <p:clrMapOvr>
    <a:masterClrMapping/>
  </p:clrMapOvr>
</p:sld>
</file>

<file path=ppt/theme/theme1.xml><?xml version="1.0" encoding="utf-8"?>
<a:theme xmlns:a="http://schemas.openxmlformats.org/drawingml/2006/main" name="Hotel Chain Company Profile by Slidesgo">
  <a:themeElements>
    <a:clrScheme name="Simple Light">
      <a:dk1>
        <a:srgbClr val="1B1B1B"/>
      </a:dk1>
      <a:lt1>
        <a:srgbClr val="F4EAE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751</Words>
  <Application>Microsoft Office PowerPoint</Application>
  <PresentationFormat>Apresentação no Ecrã (16:9)</PresentationFormat>
  <Paragraphs>169</Paragraphs>
  <Slides>21</Slides>
  <Notes>21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21</vt:i4>
      </vt:variant>
    </vt:vector>
  </HeadingPairs>
  <TitlesOfParts>
    <vt:vector size="30" baseType="lpstr">
      <vt:lpstr>Nanum Gothic</vt:lpstr>
      <vt:lpstr>Times New Roman</vt:lpstr>
      <vt:lpstr>Wingdings</vt:lpstr>
      <vt:lpstr>Raleway</vt:lpstr>
      <vt:lpstr>Söhne</vt:lpstr>
      <vt:lpstr>Anaheim</vt:lpstr>
      <vt:lpstr>Abhaya Libre</vt:lpstr>
      <vt:lpstr>Arial</vt:lpstr>
      <vt:lpstr>Hotel Chain Company Profile by Slidesgo</vt:lpstr>
      <vt:lpstr>HAPPYGUEST </vt:lpstr>
      <vt:lpstr>·01·</vt:lpstr>
      <vt:lpstr>Enquadramento e Objetivos</vt:lpstr>
      <vt:lpstr>Enquadramento</vt:lpstr>
      <vt:lpstr>Objetivos</vt:lpstr>
      <vt:lpstr>Metodologia e Arquitetura </vt:lpstr>
      <vt:lpstr>Metodologia</vt:lpstr>
      <vt:lpstr>Arquitetura</vt:lpstr>
      <vt:lpstr>Arquitetura</vt:lpstr>
      <vt:lpstr>Funcionalidades e Testes</vt:lpstr>
      <vt:lpstr>Funcionalidades</vt:lpstr>
      <vt:lpstr>Funcionalidades</vt:lpstr>
      <vt:lpstr>Funcionalidades</vt:lpstr>
      <vt:lpstr>Funcionalidades</vt:lpstr>
      <vt:lpstr>Funcionalidades</vt:lpstr>
      <vt:lpstr>Apresentação do PowerPoint</vt:lpstr>
      <vt:lpstr>Testes</vt:lpstr>
      <vt:lpstr>Conclusão e Trabalho Futuro</vt:lpstr>
      <vt:lpstr>Conclusão</vt:lpstr>
      <vt:lpstr>Trabalho Futuro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HAPPYGUEST </dc:title>
  <cp:lastModifiedBy>Diogo Mendes</cp:lastModifiedBy>
  <cp:revision>11</cp:revision>
  <dcterms:modified xsi:type="dcterms:W3CDTF">2023-09-12T22:32:13Z</dcterms:modified>
</cp:coreProperties>
</file>